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67" r:id="rId4"/>
    <p:sldId id="259" r:id="rId5"/>
    <p:sldId id="272" r:id="rId6"/>
    <p:sldId id="273" r:id="rId7"/>
    <p:sldId id="261" r:id="rId8"/>
    <p:sldId id="262" r:id="rId9"/>
    <p:sldId id="275" r:id="rId10"/>
    <p:sldId id="269" r:id="rId11"/>
    <p:sldId id="271" r:id="rId12"/>
    <p:sldId id="270" r:id="rId13"/>
    <p:sldId id="264" r:id="rId14"/>
    <p:sldId id="25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433" autoAdjust="0"/>
  </p:normalViewPr>
  <p:slideViewPr>
    <p:cSldViewPr snapToGrid="0">
      <p:cViewPr varScale="1">
        <p:scale>
          <a:sx n="99" d="100"/>
          <a:sy n="99" d="100"/>
        </p:scale>
        <p:origin x="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61DC0-3E59-4D78-BFDE-23F83FA3D313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725FE-333E-4D9A-ACC2-447EF0C3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7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0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75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16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8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11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0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48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14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21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7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96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27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0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касается динамической смены дня и ночи, в данном проекте была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реализована система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blueprint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ов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отвечающая за разные аспекты процесса смены дня и ночи.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основу была взята обычная сфера дневного неба.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ночного периода была добавлена еще одна сфера большего диаметра с текстурой звездного неба.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Переход реализован не просто включением или выключением видимости сфер, а с помощью кривой, что позволяет индивидуально для каждой сцены настраивать длительность светлого и темного времени суток, а также регулировать время и длительность закатов и рассветов.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Еще в данной работе было реализовано смена лунных фаз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инвертированного альфа канала материала луны с последующим умножением на реальный альфа канал материала.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51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CAC4-528A-4414-8A27-1213780EA050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6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696A-779A-42C8-AFBD-F5B4143016C1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7AF2-AA5B-47D8-B8A2-4BFDF7886C11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1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9FDB-5BF0-4509-BFEC-1086405E20DE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99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984B-C3AB-4278-B306-1FFF30593214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5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B1731-D7C5-47B4-868C-9357F9D920CC}" type="datetime1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5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6ACD-4DA3-4651-9384-C75DCEE1823D}" type="datetime1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74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CC3C-B9BF-4B97-AF27-A7438653EABA}" type="datetime1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5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7080-517F-45C4-B9B6-B675D1F45479}" type="datetime1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4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8658-DB36-4363-959D-6E40767D2C59}" type="datetime1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3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1BA5-7740-4B0E-A03B-9231910C495F}" type="datetime1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6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2DF4E-7FEC-4549-89D8-0C58CD43290C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91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E09589-3387-4FB6-9BFA-D954CB679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4593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Методы создания ландшафта и его элементов в трёхмерном движке </a:t>
            </a:r>
            <a:r>
              <a:rPr lang="ru-RU" dirty="0" err="1">
                <a:solidFill>
                  <a:schemeClr val="bg1"/>
                </a:solidFill>
              </a:rPr>
              <a:t>Unreal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Engine</a:t>
            </a:r>
            <a:r>
              <a:rPr lang="ru-RU" dirty="0">
                <a:solidFill>
                  <a:schemeClr val="bg1"/>
                </a:solidFill>
              </a:rPr>
              <a:t> 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1147F1B-2CA2-45E2-8D99-3F5A38790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1780"/>
            <a:ext cx="9144000" cy="985611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bg1"/>
                </a:solidFill>
                <a:latin typeface="+mj-lt"/>
              </a:rPr>
              <a:t>Студент: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Киселев С.А. РК6-85Б</a:t>
            </a:r>
            <a:endParaRPr lang="ru-RU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ru-RU" dirty="0">
                <a:solidFill>
                  <a:schemeClr val="bg1"/>
                </a:solidFill>
                <a:latin typeface="+mj-lt"/>
              </a:rPr>
              <a:t>Научный руководитель: Витюков Ф.А.</a:t>
            </a:r>
          </a:p>
        </p:txBody>
      </p:sp>
      <p:pic>
        <p:nvPicPr>
          <p:cNvPr id="4" name="Рисунок 9">
            <a:extLst>
              <a:ext uri="{FF2B5EF4-FFF2-40B4-BE49-F238E27FC236}">
                <a16:creationId xmlns="" xmlns:a16="http://schemas.microsoft.com/office/drawing/2014/main" id="{0F67D4B0-A75F-4B2E-8DCE-6B75BCD29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63" y="4218698"/>
            <a:ext cx="1722673" cy="20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2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Создание пасмурной погоды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6C64241-FEB7-4B2B-8DCB-60CBAF771AC6}"/>
              </a:ext>
            </a:extLst>
          </p:cNvPr>
          <p:cNvSpPr txBox="1"/>
          <p:nvPr/>
        </p:nvSpPr>
        <p:spPr>
          <a:xfrm>
            <a:off x="7796215" y="3946761"/>
            <a:ext cx="404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1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1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Параметры настройки тумана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6C64241-FEB7-4B2B-8DCB-60CBAF771AC6}"/>
              </a:ext>
            </a:extLst>
          </p:cNvPr>
          <p:cNvSpPr txBox="1"/>
          <p:nvPr/>
        </p:nvSpPr>
        <p:spPr>
          <a:xfrm>
            <a:off x="3365883" y="5987018"/>
            <a:ext cx="443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12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Шкала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цветовой температуры света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="" xmlns:a16="http://schemas.microsoft.com/office/drawing/2014/main" id="{462D69B1-8F0E-4414-AD8C-BEF96FC14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925"/>
            <a:ext cx="4622800" cy="2979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Факторы, влияющие на представление погоды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:</a:t>
            </a:r>
            <a:endParaRPr lang="ru-RU" dirty="0" smtClean="0">
              <a:solidFill>
                <a:schemeClr val="bg1"/>
              </a:solidFill>
              <a:latin typeface="+mj-lt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+mj-lt"/>
              </a:rPr>
              <a:t>Интенсивность света</a:t>
            </a:r>
          </a:p>
          <a:p>
            <a:r>
              <a:rPr lang="ru-RU" dirty="0" smtClean="0">
                <a:solidFill>
                  <a:schemeClr val="bg1"/>
                </a:solidFill>
                <a:latin typeface="+mj-lt"/>
              </a:rPr>
              <a:t>Температура света</a:t>
            </a:r>
          </a:p>
          <a:p>
            <a:r>
              <a:rPr lang="ru-RU" dirty="0" smtClean="0">
                <a:solidFill>
                  <a:schemeClr val="bg1"/>
                </a:solidFill>
                <a:latin typeface="+mj-lt"/>
              </a:rPr>
              <a:t>Движение облаков по небу</a:t>
            </a:r>
          </a:p>
          <a:p>
            <a:r>
              <a:rPr lang="ru-RU" dirty="0" smtClean="0">
                <a:solidFill>
                  <a:schemeClr val="bg1"/>
                </a:solidFill>
                <a:latin typeface="+mj-lt"/>
              </a:rPr>
              <a:t>Туманность</a:t>
            </a:r>
          </a:p>
        </p:txBody>
      </p:sp>
      <p:pic>
        <p:nvPicPr>
          <p:cNvPr id="14" name="Рисунок 13"/>
          <p:cNvPicPr/>
          <p:nvPr/>
        </p:nvPicPr>
        <p:blipFill>
          <a:blip r:embed="rId3"/>
          <a:stretch>
            <a:fillRect/>
          </a:stretch>
        </p:blipFill>
        <p:spPr>
          <a:xfrm>
            <a:off x="7944511" y="791390"/>
            <a:ext cx="3752850" cy="3152775"/>
          </a:xfrm>
          <a:prstGeom prst="rect">
            <a:avLst/>
          </a:prstGeom>
        </p:spPr>
      </p:pic>
      <p:pic>
        <p:nvPicPr>
          <p:cNvPr id="2055" name="Picture 7" descr="Цветовая температура электроизделий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065" y="4471845"/>
            <a:ext cx="3759968" cy="14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91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Создание </a:t>
            </a:r>
            <a:r>
              <a:rPr lang="ru-RU" b="1" dirty="0" smtClean="0">
                <a:solidFill>
                  <a:schemeClr val="bg1"/>
                </a:solidFill>
              </a:rPr>
              <a:t>эффекта дождя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6C64241-FEB7-4B2B-8DCB-60CBAF771AC6}"/>
              </a:ext>
            </a:extLst>
          </p:cNvPr>
          <p:cNvSpPr txBox="1"/>
          <p:nvPr/>
        </p:nvSpPr>
        <p:spPr>
          <a:xfrm>
            <a:off x="7957479" y="5008618"/>
            <a:ext cx="404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+mj-lt"/>
              </a:rPr>
              <a:t>Рис.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1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5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Материал асфальта с лужами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6C64241-FEB7-4B2B-8DCB-60CBAF771AC6}"/>
              </a:ext>
            </a:extLst>
          </p:cNvPr>
          <p:cNvSpPr txBox="1"/>
          <p:nvPr/>
        </p:nvSpPr>
        <p:spPr>
          <a:xfrm>
            <a:off x="838200" y="5193284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1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Материал системы частиц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7788221" y="1690688"/>
            <a:ext cx="4000500" cy="3221234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2087670" cy="3416813"/>
          </a:xfrm>
          <a:prstGeom prst="rect">
            <a:avLst/>
          </a:prstGeom>
        </p:spPr>
      </p:pic>
      <p:pic>
        <p:nvPicPr>
          <p:cNvPr id="15" name="Рисунок 14"/>
          <p:cNvPicPr/>
          <p:nvPr/>
        </p:nvPicPr>
        <p:blipFill>
          <a:blip r:embed="rId5"/>
          <a:stretch>
            <a:fillRect/>
          </a:stretch>
        </p:blipFill>
        <p:spPr>
          <a:xfrm>
            <a:off x="3509676" y="1690688"/>
            <a:ext cx="3694739" cy="16805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6C64241-FEB7-4B2B-8DCB-60CBAF771AC6}"/>
              </a:ext>
            </a:extLst>
          </p:cNvPr>
          <p:cNvSpPr txBox="1"/>
          <p:nvPr/>
        </p:nvSpPr>
        <p:spPr>
          <a:xfrm>
            <a:off x="3547295" y="3456996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1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4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Материал ряби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1442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</a:rPr>
              <a:t>Результат изменения представления погоды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6C64241-FEB7-4B2B-8DCB-60CBAF771AC6}"/>
              </a:ext>
            </a:extLst>
          </p:cNvPr>
          <p:cNvSpPr txBox="1"/>
          <p:nvPr/>
        </p:nvSpPr>
        <p:spPr>
          <a:xfrm>
            <a:off x="6452315" y="5534599"/>
            <a:ext cx="473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17.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Пейзаж города с дождливой погодой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6C64241-FEB7-4B2B-8DCB-60CBAF771AC6}"/>
              </a:ext>
            </a:extLst>
          </p:cNvPr>
          <p:cNvSpPr txBox="1"/>
          <p:nvPr/>
        </p:nvSpPr>
        <p:spPr>
          <a:xfrm>
            <a:off x="1120999" y="5534599"/>
            <a:ext cx="443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1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6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Пейзаж города с ясной погодой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2387609"/>
            <a:ext cx="5019261" cy="297815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452315" y="2387610"/>
            <a:ext cx="5019261" cy="297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10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CBABCD-5E74-4F05-8F59-B43D8548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</a:rPr>
              <a:t>Создание кат-сцены пейзажа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E98A75-8A5B-4C91-B8F8-0A179D5AB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+mj-lt"/>
              </a:rPr>
              <a:t>Кат-сцена — это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эпизод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, который прерывает обычный ход </a:t>
            </a:r>
            <a:r>
              <a:rPr lang="ru-RU" dirty="0" err="1">
                <a:solidFill>
                  <a:schemeClr val="bg1"/>
                </a:solidFill>
                <a:latin typeface="+mj-lt"/>
              </a:rPr>
              <a:t>геймплея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, чаще всего отбирает у игрока управление и кинематографично излагает сюжет. </a:t>
            </a:r>
          </a:p>
          <a:p>
            <a:pPr marL="0" indent="0">
              <a:buNone/>
            </a:pPr>
            <a:r>
              <a:rPr lang="ru-RU" dirty="0" err="1" smtClean="0">
                <a:solidFill>
                  <a:schemeClr val="bg1"/>
                </a:solidFill>
                <a:latin typeface="+mj-lt"/>
              </a:rPr>
              <a:t>Sequencer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(секвенсор) - инструмент для создания последовательности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кадров.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847F25-1958-4241-8E1D-D1E3FD7D1E86}"/>
              </a:ext>
            </a:extLst>
          </p:cNvPr>
          <p:cNvSpPr txBox="1"/>
          <p:nvPr/>
        </p:nvSpPr>
        <p:spPr>
          <a:xfrm>
            <a:off x="3109619" y="5992297"/>
            <a:ext cx="597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8</a:t>
            </a:r>
            <a:r>
              <a:rPr lang="ru-RU" dirty="0" smtClean="0">
                <a:solidFill>
                  <a:schemeClr val="bg1"/>
                </a:solidFill>
              </a:rPr>
              <a:t>. </a:t>
            </a:r>
            <a:r>
              <a:rPr lang="ru-RU" dirty="0">
                <a:solidFill>
                  <a:schemeClr val="bg1"/>
                </a:solidFill>
              </a:rPr>
              <a:t>Интерфейс редактора </a:t>
            </a:r>
            <a:r>
              <a:rPr lang="en-US" dirty="0" err="1">
                <a:solidFill>
                  <a:schemeClr val="bg1"/>
                </a:solidFill>
              </a:rPr>
              <a:t>S</a:t>
            </a:r>
            <a:r>
              <a:rPr lang="ru-RU" dirty="0" err="1" smtClean="0">
                <a:solidFill>
                  <a:schemeClr val="bg1"/>
                </a:solidFill>
              </a:rPr>
              <a:t>equence</a:t>
            </a:r>
            <a:r>
              <a:rPr lang="en-US" dirty="0" smtClean="0">
                <a:solidFill>
                  <a:schemeClr val="bg1"/>
                </a:solidFill>
              </a:rPr>
              <a:t>r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l="-265" t="66225" r="13862" b="-953"/>
          <a:stretch/>
        </p:blipFill>
        <p:spPr>
          <a:xfrm>
            <a:off x="2590800" y="4233864"/>
            <a:ext cx="7391400" cy="17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9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FFFA83-1C5B-4DD6-A269-EFBB6008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Заключение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795FF78-B6C9-4EBB-B62B-0E126F9FC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В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результате работы были выполнены следующие задачи:</a:t>
            </a:r>
          </a:p>
          <a:p>
            <a:pPr lvl="1"/>
            <a:r>
              <a:rPr lang="ru-RU" dirty="0">
                <a:solidFill>
                  <a:schemeClr val="bg1"/>
                </a:solidFill>
                <a:latin typeface="+mj-lt"/>
              </a:rPr>
              <a:t>создано несколько 3D-пейзажей;</a:t>
            </a:r>
          </a:p>
          <a:p>
            <a:pPr lvl="1"/>
            <a:r>
              <a:rPr lang="ru-RU" dirty="0">
                <a:solidFill>
                  <a:schemeClr val="bg1"/>
                </a:solidFill>
                <a:latin typeface="+mj-lt"/>
              </a:rPr>
              <a:t>реализован материал воды с возможностью его настройки;</a:t>
            </a:r>
          </a:p>
          <a:p>
            <a:pPr lvl="1"/>
            <a:r>
              <a:rPr lang="ru-RU" dirty="0">
                <a:solidFill>
                  <a:schemeClr val="bg1"/>
                </a:solidFill>
                <a:latin typeface="+mj-lt"/>
              </a:rPr>
              <a:t>реализован материал, автоматически заполняющий ландшафт соответствующими текстурами; </a:t>
            </a:r>
          </a:p>
          <a:p>
            <a:pPr lvl="1"/>
            <a:r>
              <a:rPr lang="ru-RU" dirty="0">
                <a:solidFill>
                  <a:schemeClr val="bg1"/>
                </a:solidFill>
                <a:latin typeface="+mj-lt"/>
              </a:rPr>
              <a:t>все пейзажи наполнены различной растительностью и другими 3D объектами, взятыми из бесплатных источников;</a:t>
            </a:r>
          </a:p>
          <a:p>
            <a:pPr lvl="1"/>
            <a:r>
              <a:rPr lang="ru-RU" dirty="0">
                <a:solidFill>
                  <a:schemeClr val="bg1"/>
                </a:solidFill>
                <a:latin typeface="+mj-lt"/>
              </a:rPr>
              <a:t>настроено индивидуальное освещение сцены с динамически изменяющимся временем суток и изменением погодных условий;</a:t>
            </a:r>
          </a:p>
          <a:p>
            <a:pPr lvl="1"/>
            <a:r>
              <a:rPr lang="ru-RU" dirty="0">
                <a:solidFill>
                  <a:schemeClr val="bg1"/>
                </a:solidFill>
                <a:latin typeface="+mj-lt"/>
              </a:rPr>
              <a:t>реализована кат-сцена, демонстрирующая получившиеся пейзажи.</a:t>
            </a:r>
          </a:p>
        </p:txBody>
      </p:sp>
    </p:spTree>
    <p:extLst>
      <p:ext uri="{BB962C8B-B14F-4D97-AF65-F5344CB8AC3E}">
        <p14:creationId xmlns:p14="http://schemas.microsoft.com/office/powerpoint/2010/main" val="423720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6C48CB-16AD-4964-95CF-DAAF21D8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Постановка задачи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819D25-391E-457C-B13E-6A8E6AE47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4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Цель работы: с помощью движка </a:t>
            </a:r>
            <a:r>
              <a:rPr lang="ru-RU" dirty="0" err="1" smtClean="0">
                <a:solidFill>
                  <a:schemeClr val="bg1"/>
                </a:solidFill>
                <a:latin typeface="+mj-lt"/>
              </a:rPr>
              <a:t>Unreal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+mj-lt"/>
              </a:rPr>
              <a:t>Engine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 4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создать 3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d-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сцены фотореалистичных пейзажей,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используя различные техники создания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природного и урбанистического ландшафта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Задачи: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создать 3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D-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пейзажи местностей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;</a:t>
            </a:r>
            <a:endParaRPr lang="ru-RU" dirty="0" smtClean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реализовать материал воды с возможностью его настройки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;</a:t>
            </a:r>
            <a:endParaRPr lang="ru-RU" dirty="0" smtClean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ru-RU" dirty="0">
                <a:solidFill>
                  <a:schemeClr val="bg1"/>
                </a:solidFill>
                <a:latin typeface="+mj-lt"/>
              </a:rPr>
              <a:t>р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еализовать изменение погодных условий;</a:t>
            </a:r>
          </a:p>
          <a:p>
            <a:pPr lvl="1"/>
            <a:r>
              <a:rPr lang="ru-RU" dirty="0">
                <a:solidFill>
                  <a:schemeClr val="bg1"/>
                </a:solidFill>
                <a:latin typeface="+mj-lt"/>
              </a:rPr>
              <a:t>р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еализовать автоматически настраиваемый материал для ландшафта;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наполнить пейзаж различными 3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D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 объектами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;</a:t>
            </a:r>
            <a:endParaRPr lang="ru-RU" dirty="0" smtClean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настроить индивидуальное освещение сцены</a:t>
            </a:r>
            <a:r>
              <a:rPr lang="en-US" dirty="0" smtClean="0">
                <a:solidFill>
                  <a:schemeClr val="bg1"/>
                </a:solidFill>
              </a:rPr>
              <a:t>;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реализовать кат-сцену получившегося пейзажа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9287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FA5201-EE36-437F-93F7-D02EEC9E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Актуальность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D1D7D3-0E9F-4572-BE6B-B17E54F56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Данные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реалистичные пейзажи могут стать основой для фильма, рекламного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ролика или компьютерной игры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;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Реализация собственного материала воды позволяет полностью перенастроить его под себя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;</a:t>
            </a:r>
            <a:endParaRPr lang="ru-RU" dirty="0" smtClean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Разработка и настройка автоматически генерируемых текстур для ландшафта местности позволяет существенно сократить время создания каждой сцены.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Разработка ландшафтов является актуальной профессией, именно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l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evel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-дизайнер задает путь пользователя и позволяет целиком погрузиться в происходящее.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123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5C62BF-6A34-47C7-AB1B-20596DB5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Создание </a:t>
            </a:r>
            <a:r>
              <a:rPr lang="en-US" b="1" dirty="0" smtClean="0">
                <a:solidFill>
                  <a:schemeClr val="bg1"/>
                </a:solidFill>
              </a:rPr>
              <a:t>3D</a:t>
            </a:r>
            <a:r>
              <a:rPr lang="ru-RU" b="1" dirty="0" smtClean="0">
                <a:solidFill>
                  <a:schemeClr val="bg1"/>
                </a:solidFill>
              </a:rPr>
              <a:t> пейзажа местности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="" xmlns:a16="http://schemas.microsoft.com/office/drawing/2014/main" id="{1FAC9539-4A16-43FF-A53B-CFBCD9521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6740" cy="423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Для </a:t>
            </a:r>
            <a:r>
              <a:rPr lang="ru-RU" dirty="0" err="1">
                <a:solidFill>
                  <a:schemeClr val="bg1"/>
                </a:solidFill>
                <a:latin typeface="+mj-lt"/>
              </a:rPr>
              <a:t>скульптинга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были использованы встроенные инструменты движка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9372E42-C676-4CAA-A1C4-E9619D22F1B7}"/>
              </a:ext>
            </a:extLst>
          </p:cNvPr>
          <p:cNvSpPr txBox="1"/>
          <p:nvPr/>
        </p:nvSpPr>
        <p:spPr>
          <a:xfrm>
            <a:off x="6891789" y="6171275"/>
            <a:ext cx="332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2.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Применение различных техник создания рельефа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409E0B0-CA85-41B1-AC40-5AA819741B20}"/>
              </a:ext>
            </a:extLst>
          </p:cNvPr>
          <p:cNvSpPr txBox="1"/>
          <p:nvPr/>
        </p:nvSpPr>
        <p:spPr>
          <a:xfrm>
            <a:off x="7253254" y="3572920"/>
            <a:ext cx="253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+mj-lt"/>
              </a:rPr>
              <a:t>Рис. 1.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Сетка ландшафта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="" xmlns:a16="http://schemas.microsoft.com/office/drawing/2014/main" id="{08A81866-DD6E-4CD3-8C79-1D3ABCE9B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19435"/>
              </p:ext>
            </p:extLst>
          </p:nvPr>
        </p:nvGraphicFramePr>
        <p:xfrm>
          <a:off x="821519" y="3350329"/>
          <a:ext cx="4587582" cy="2278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1281">
                  <a:extLst>
                    <a:ext uri="{9D8B030D-6E8A-4147-A177-3AD203B41FA5}">
                      <a16:colId xmlns="" xmlns:a16="http://schemas.microsoft.com/office/drawing/2014/main" val="22779258"/>
                    </a:ext>
                  </a:extLst>
                </a:gridCol>
                <a:gridCol w="1797107">
                  <a:extLst>
                    <a:ext uri="{9D8B030D-6E8A-4147-A177-3AD203B41FA5}">
                      <a16:colId xmlns="" xmlns:a16="http://schemas.microsoft.com/office/drawing/2014/main" val="1127202775"/>
                    </a:ext>
                  </a:extLst>
                </a:gridCol>
                <a:gridCol w="1529194">
                  <a:extLst>
                    <a:ext uri="{9D8B030D-6E8A-4147-A177-3AD203B41FA5}">
                      <a16:colId xmlns="" xmlns:a16="http://schemas.microsoft.com/office/drawing/2014/main" val="305440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Общий</a:t>
                      </a:r>
                      <a:r>
                        <a:rPr lang="ru-RU" baseline="0" dirty="0" smtClean="0">
                          <a:solidFill>
                            <a:schemeClr val="bg1"/>
                          </a:solidFill>
                        </a:rPr>
                        <a:t> размер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Размер секции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Всего компонентов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95992079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8129*8129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127*127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1024 (32*32)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15306995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2017*2017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63*63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256 (16*16)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48409121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505*505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63*63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64 (8*8)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45457249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127*127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63*63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ru-RU" baseline="0" dirty="0" smtClean="0">
                          <a:solidFill>
                            <a:schemeClr val="bg1"/>
                          </a:solidFill>
                        </a:rPr>
                        <a:t> (2*2)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0533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D8CB89D-DC8E-4E7F-A871-D26F59602497}"/>
              </a:ext>
            </a:extLst>
          </p:cNvPr>
          <p:cNvSpPr txBox="1"/>
          <p:nvPr/>
        </p:nvSpPr>
        <p:spPr>
          <a:xfrm>
            <a:off x="1113145" y="5735713"/>
            <a:ext cx="385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Табл. 1.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рекомендованное эффективное разбиение ландшафта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Рисунок 10" descr="Landscape_Create_Preview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042" y="1690688"/>
            <a:ext cx="4288665" cy="1890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417" y="4096173"/>
            <a:ext cx="4003498" cy="192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77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1B3B63-544E-4F48-BA17-EB63040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</a:rPr>
              <a:t>Инструменты редактирования рельефа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331331-63B2-404E-96E7-349E89C1D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4699855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Для создания рельефа местности можно использовать встроенные возможности движка или воспользоваться специализированным программным обеспечением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E22A504-92AD-4AF6-8971-BBEFD5669C74}"/>
              </a:ext>
            </a:extLst>
          </p:cNvPr>
          <p:cNvSpPr txBox="1"/>
          <p:nvPr/>
        </p:nvSpPr>
        <p:spPr>
          <a:xfrm>
            <a:off x="528857" y="3108678"/>
            <a:ext cx="5021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3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Инструменты редактирования рельефа встроенные в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UE4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29" y="2595213"/>
            <a:ext cx="5016063" cy="55240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623" y="3778677"/>
            <a:ext cx="3086728" cy="124076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623" y="5049076"/>
            <a:ext cx="3086728" cy="1219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E22A504-92AD-4AF6-8971-BBEFD5669C74}"/>
              </a:ext>
            </a:extLst>
          </p:cNvPr>
          <p:cNvSpPr txBox="1"/>
          <p:nvPr/>
        </p:nvSpPr>
        <p:spPr>
          <a:xfrm>
            <a:off x="528857" y="6311900"/>
            <a:ext cx="658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4. Изменение ландшафта при помощи инструмента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Blueprint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6"/>
          <a:stretch>
            <a:fillRect/>
          </a:stretch>
        </p:blipFill>
        <p:spPr>
          <a:xfrm>
            <a:off x="6530811" y="2534950"/>
            <a:ext cx="4822989" cy="26220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E22A504-92AD-4AF6-8971-BBEFD5669C74}"/>
              </a:ext>
            </a:extLst>
          </p:cNvPr>
          <p:cNvSpPr txBox="1"/>
          <p:nvPr/>
        </p:nvSpPr>
        <p:spPr>
          <a:xfrm>
            <a:off x="6530811" y="5344209"/>
            <a:ext cx="482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5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Изменение ландшафта при помощи ПО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World Machine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6376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6AC173-5653-470D-8BF1-75E7164D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</a:t>
            </a:r>
            <a:r>
              <a:rPr lang="ru-RU" dirty="0" smtClean="0">
                <a:solidFill>
                  <a:schemeClr val="bg1"/>
                </a:solidFill>
              </a:rPr>
              <a:t>еализация </a:t>
            </a:r>
            <a:r>
              <a:rPr lang="ru-RU" dirty="0">
                <a:solidFill>
                  <a:schemeClr val="bg1"/>
                </a:solidFill>
              </a:rPr>
              <a:t>автоматически </a:t>
            </a:r>
            <a:r>
              <a:rPr lang="ru-RU" dirty="0" smtClean="0">
                <a:solidFill>
                  <a:schemeClr val="bg1"/>
                </a:solidFill>
              </a:rPr>
              <a:t>настраиваемого материала </a:t>
            </a:r>
            <a:r>
              <a:rPr lang="ru-RU" dirty="0">
                <a:solidFill>
                  <a:schemeClr val="bg1"/>
                </a:solidFill>
              </a:rPr>
              <a:t>для ландшафта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F0E040B-D614-4E9E-B24E-BF75B2CAB560}"/>
              </a:ext>
            </a:extLst>
          </p:cNvPr>
          <p:cNvSpPr txBox="1"/>
          <p:nvPr/>
        </p:nvSpPr>
        <p:spPr>
          <a:xfrm>
            <a:off x="6659980" y="6169580"/>
            <a:ext cx="375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6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А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втоматический материал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5806781" y="1689009"/>
            <a:ext cx="5464957" cy="42418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27852" y="2275720"/>
            <a:ext cx="4946471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  <a:latin typeface="+mj-lt"/>
              </a:rPr>
              <a:t>Создание автоматически настраиваемого материала основывается на карте высот ландшафта, перепаде высот, высоте над уровнем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моря</a:t>
            </a:r>
            <a:r>
              <a:rPr lang="ru-RU" dirty="0" smtClean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56937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6AC173-5653-470D-8BF1-75E7164D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Реализация материала воды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F0E040B-D614-4E9E-B24E-BF75B2CAB560}"/>
              </a:ext>
            </a:extLst>
          </p:cNvPr>
          <p:cNvSpPr txBox="1"/>
          <p:nvPr/>
        </p:nvSpPr>
        <p:spPr>
          <a:xfrm>
            <a:off x="6045842" y="6141476"/>
            <a:ext cx="375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7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Материал воды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BFDBE42-D5FB-4DAF-B0D5-922E2DFC19F7}"/>
              </a:ext>
            </a:extLst>
          </p:cNvPr>
          <p:cNvSpPr txBox="1"/>
          <p:nvPr/>
        </p:nvSpPr>
        <p:spPr>
          <a:xfrm>
            <a:off x="453142" y="1690688"/>
            <a:ext cx="34676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+mj-lt"/>
              </a:rPr>
              <a:t>Задача создания материала воды подразделялась на следующие подзадачи по созданию:</a:t>
            </a:r>
          </a:p>
          <a:p>
            <a:endParaRPr lang="ru-RU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ряби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волн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пены на воде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оттенка глубины воды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отражения и преломления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429" y="1690688"/>
            <a:ext cx="7852928" cy="39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56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</a:rPr>
              <a:t>Настройка освещения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6C64241-FEB7-4B2B-8DCB-60CBAF771AC6}"/>
              </a:ext>
            </a:extLst>
          </p:cNvPr>
          <p:cNvSpPr txBox="1"/>
          <p:nvPr/>
        </p:nvSpPr>
        <p:spPr>
          <a:xfrm>
            <a:off x="6631048" y="4628634"/>
            <a:ext cx="565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8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Общая структура неба и освещения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7481593" y="3260725"/>
            <a:ext cx="3952875" cy="1238250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="" xmlns:a16="http://schemas.microsoft.com/office/drawing/2014/main" id="{462D69B1-8F0E-4414-AD8C-BEF96FC14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9738"/>
            <a:ext cx="5183351" cy="3182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Настройка освещения подразделяется на следующие пункты:</a:t>
            </a:r>
          </a:p>
          <a:p>
            <a:r>
              <a:rPr lang="ru-RU" dirty="0">
                <a:solidFill>
                  <a:schemeClr val="bg1"/>
                </a:solidFill>
                <a:latin typeface="+mj-lt"/>
              </a:rPr>
              <a:t>Динамическая смена дня и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ночи</a:t>
            </a:r>
            <a:endParaRPr lang="ru-RU" dirty="0">
              <a:solidFill>
                <a:schemeClr val="bg1"/>
              </a:solidFill>
              <a:latin typeface="+mj-lt"/>
            </a:endParaRPr>
          </a:p>
          <a:p>
            <a:r>
              <a:rPr lang="ru-RU" dirty="0">
                <a:solidFill>
                  <a:schemeClr val="bg1"/>
                </a:solidFill>
                <a:latin typeface="+mj-lt"/>
              </a:rPr>
              <a:t>Создание пасмурной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погоды</a:t>
            </a:r>
          </a:p>
        </p:txBody>
      </p:sp>
    </p:spTree>
    <p:extLst>
      <p:ext uri="{BB962C8B-B14F-4D97-AF65-F5344CB8AC3E}">
        <p14:creationId xmlns:p14="http://schemas.microsoft.com/office/powerpoint/2010/main" val="433620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Динамическая смена дня и ночи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462D69B1-8F0E-4414-AD8C-BEF96FC14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690688"/>
            <a:ext cx="5855855" cy="1830046"/>
          </a:xfrm>
        </p:spPr>
        <p:txBody>
          <a:bodyPr>
            <a:normAutofit lnSpcReduction="10000"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+mj-lt"/>
              </a:rPr>
              <a:t>Отслеживание внутреннего времени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+mj-lt"/>
              </a:rPr>
              <a:t>Две сферы разного диаметра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+mj-lt"/>
              </a:rPr>
              <a:t>Переход реализован через кривую, можно регулировать время и длительность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+mj-lt"/>
              </a:rPr>
              <a:t>Реализованы фазы луны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80" y="1389067"/>
            <a:ext cx="3599865" cy="15393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64854"/>
            <a:ext cx="4461943" cy="2562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948606" y="6127740"/>
            <a:ext cx="404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9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Материал луны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80" y="3060191"/>
            <a:ext cx="4884160" cy="150177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80" y="4733294"/>
            <a:ext cx="2779575" cy="12454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6073480" y="6020018"/>
            <a:ext cx="409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1</a:t>
            </a:r>
            <a:r>
              <a:rPr lang="ru-RU" sz="1600" dirty="0">
                <a:solidFill>
                  <a:schemeClr val="bg1"/>
                </a:solidFill>
                <a:latin typeface="+mj-lt"/>
              </a:rPr>
              <a:t>0</a:t>
            </a:r>
            <a:r>
              <a:rPr lang="ru-RU" sz="1600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ru-RU" sz="1600" dirty="0" smtClean="0">
                <a:solidFill>
                  <a:schemeClr val="bg1"/>
                </a:solidFill>
              </a:rPr>
              <a:t>Различные функции для системы динамической смены дня и ночи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939" y="1389067"/>
            <a:ext cx="1620861" cy="153936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01" y="4733294"/>
            <a:ext cx="2483237" cy="125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0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1831</TotalTime>
  <Words>726</Words>
  <Application>Microsoft Office PowerPoint</Application>
  <PresentationFormat>Широкоэкранный</PresentationFormat>
  <Paragraphs>113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Методы создания ландшафта и его элементов в трёхмерном движке Unreal Engine 4</vt:lpstr>
      <vt:lpstr>Постановка задачи</vt:lpstr>
      <vt:lpstr>Актуальность</vt:lpstr>
      <vt:lpstr>Создание 3D пейзажа местности</vt:lpstr>
      <vt:lpstr>Инструменты редактирования рельефа </vt:lpstr>
      <vt:lpstr>Реализация автоматически настраиваемого материала для ландшафта</vt:lpstr>
      <vt:lpstr>Реализация материала воды</vt:lpstr>
      <vt:lpstr>Настройка освещения</vt:lpstr>
      <vt:lpstr>Динамическая смена дня и ночи</vt:lpstr>
      <vt:lpstr>Создание пасмурной погоды</vt:lpstr>
      <vt:lpstr>Создание эффекта дождя</vt:lpstr>
      <vt:lpstr>Результат изменения представления погоды</vt:lpstr>
      <vt:lpstr>Создание кат-сцены пейзажа</vt:lpstr>
      <vt:lpstr>Заключение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Sergey</dc:creator>
  <cp:lastModifiedBy>SergeI5</cp:lastModifiedBy>
  <cp:revision>183</cp:revision>
  <dcterms:created xsi:type="dcterms:W3CDTF">2022-03-09T06:59:58Z</dcterms:created>
  <dcterms:modified xsi:type="dcterms:W3CDTF">2023-06-20T21:17:48Z</dcterms:modified>
</cp:coreProperties>
</file>